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468" r:id="rId2"/>
    <p:sldId id="503" r:id="rId3"/>
    <p:sldId id="499" r:id="rId4"/>
    <p:sldId id="504" r:id="rId5"/>
    <p:sldId id="502" r:id="rId6"/>
    <p:sldId id="508" r:id="rId7"/>
    <p:sldId id="509" r:id="rId8"/>
    <p:sldId id="511" r:id="rId9"/>
    <p:sldId id="512" r:id="rId10"/>
    <p:sldId id="514" r:id="rId11"/>
    <p:sldId id="520" r:id="rId12"/>
    <p:sldId id="519" r:id="rId13"/>
    <p:sldId id="517" r:id="rId14"/>
    <p:sldId id="518" r:id="rId15"/>
    <p:sldId id="505" r:id="rId16"/>
    <p:sldId id="264" r:id="rId1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04"/>
    <p:restoredTop sz="86369"/>
  </p:normalViewPr>
  <p:slideViewPr>
    <p:cSldViewPr snapToGrid="0">
      <p:cViewPr varScale="1">
        <p:scale>
          <a:sx n="73" d="100"/>
          <a:sy n="73" d="100"/>
        </p:scale>
        <p:origin x="528"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20/09/2024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jpg>
</file>

<file path=ppt/media/image16.jpg>
</file>

<file path=ppt/media/image17.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20/09/2024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15</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20/09/2024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20/09/2024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GFERNAN/TaskMasterPro/blob/main/trim02/01_ficha_tecnica/Cuadro-de-Cotizaciones.xlsx"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GFERNAN/TaskMasterPro/blob/main/trim02/01_ficha_tecnica/Presupuesto%20General.xlsx"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github.com/FGFERNAN/TaskMasterPro/blob/main/trim02/02_diagrama_de_clases/Diagrama%20de%20Clases%20Proyecto.pdf" TargetMode="Externa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github.com/FGFERNAN/TaskMasterPro/blob/main/trim02/05_diagrama_de_despliegue/Diagrama_de_Despliegue_TaskMaster_Pro.pdf" TargetMode="Externa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GFERNAN/TaskMasterPro/tree/main/trim02/07_prototipo_navegable/Prototipo_TaskMaster_Pro"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FGFERNAN/TaskMasterPro/blob/main/trim01/05_casos_de_uso/Casos%20de%20Uso%20Extendido.pdf" TargetMode="External"/><Relationship Id="rId13" Type="http://schemas.openxmlformats.org/officeDocument/2006/relationships/hyperlink" Target="https://github.com/FGFERNAN/TaskMasterPro/blob/main/trim02/05_diagrama_de_despliegue/Diagrama_de_Despliegue_TaskMaster_Pro.pdf" TargetMode="External"/><Relationship Id="rId3" Type="http://schemas.openxmlformats.org/officeDocument/2006/relationships/hyperlink" Target="https://github.com/FGFERNAN/TaskMasterPro/blob/main/trim01/01_componente_metodologico/Presentaci%C3%B3n%20del%20Proyecto.pptx"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2_diagrama_de_clases/Diagrama%20de%20Clases%20Proyecto.pdf"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Presupuesto%20General.xlsx"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image" Target="../media/image12.jpg"/><Relationship Id="rId10" Type="http://schemas.openxmlformats.org/officeDocument/2006/relationships/hyperlink" Target="https://github.com/FGFERNAN/TaskMasterPro/blob/main/trim02/01_ficha_tecnica/Requerimientos%20de%20Software%20y%20Hardware.xlsx"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tree/main/trim02/07_prototipo_navegable/Prototipo_TaskMaster_Pr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smtClean="0">
                <a:solidFill>
                  <a:schemeClr val="tx1">
                    <a:lumMod val="75000"/>
                    <a:lumOff val="25000"/>
                  </a:schemeClr>
                </a:solidFill>
                <a:latin typeface="Work Sans" pitchFamily="2" charset="77"/>
              </a:rPr>
              <a:t>TaskMaster</a:t>
            </a:r>
            <a:r>
              <a:rPr lang="es-ES" sz="3600" b="1" dirty="0" smtClean="0">
                <a:solidFill>
                  <a:schemeClr val="tx1">
                    <a:lumMod val="75000"/>
                    <a:lumOff val="25000"/>
                  </a:schemeClr>
                </a:solidFill>
                <a:latin typeface="Work Sans" pitchFamily="2" charset="77"/>
              </a:rPr>
              <a:t/>
            </a:r>
            <a:br>
              <a:rPr lang="es-ES" sz="3600" b="1" dirty="0" smtClean="0">
                <a:solidFill>
                  <a:schemeClr val="tx1">
                    <a:lumMod val="75000"/>
                    <a:lumOff val="25000"/>
                  </a:schemeClr>
                </a:solidFill>
                <a:latin typeface="Work Sans" pitchFamily="2" charset="77"/>
              </a:rPr>
            </a:br>
            <a:r>
              <a:rPr lang="es-ES" sz="4800" b="1" dirty="0" smtClean="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smtClean="0">
                <a:solidFill>
                  <a:schemeClr val="bg1"/>
                </a:solidFill>
                <a:latin typeface="Work Sans Medium" pitchFamily="2" charset="77"/>
              </a:rPr>
              <a:t>Ficha Técnica</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Imagen 2">
            <a:hlinkClick r:id="rId3"/>
          </p:cNvPr>
          <p:cNvPicPr>
            <a:picLocks noChangeAspect="1"/>
          </p:cNvPicPr>
          <p:nvPr/>
        </p:nvPicPr>
        <p:blipFill>
          <a:blip r:embed="rId4"/>
          <a:stretch>
            <a:fillRect/>
          </a:stretch>
        </p:blipFill>
        <p:spPr>
          <a:xfrm>
            <a:off x="775927" y="2177753"/>
            <a:ext cx="10732450" cy="4061140"/>
          </a:xfrm>
          <a:prstGeom prst="rect">
            <a:avLst/>
          </a:prstGeom>
        </p:spPr>
      </p:pic>
    </p:spTree>
    <p:extLst>
      <p:ext uri="{BB962C8B-B14F-4D97-AF65-F5344CB8AC3E}">
        <p14:creationId xmlns:p14="http://schemas.microsoft.com/office/powerpoint/2010/main" val="15533552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smtClean="0">
                <a:solidFill>
                  <a:schemeClr val="bg1"/>
                </a:solidFill>
                <a:latin typeface="Work Sans Medium" pitchFamily="2" charset="77"/>
              </a:rPr>
              <a:t>Estimación de Costos</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p:cNvPr>
          <p:cNvPicPr>
            <a:picLocks noChangeAspect="1"/>
          </p:cNvPicPr>
          <p:nvPr/>
        </p:nvPicPr>
        <p:blipFill>
          <a:blip r:embed="rId4"/>
          <a:stretch>
            <a:fillRect/>
          </a:stretch>
        </p:blipFill>
        <p:spPr>
          <a:xfrm>
            <a:off x="2334247" y="1695000"/>
            <a:ext cx="7360718" cy="4731926"/>
          </a:xfrm>
          <a:prstGeom prst="rect">
            <a:avLst/>
          </a:prstGeom>
        </p:spPr>
      </p:pic>
    </p:spTree>
    <p:extLst>
      <p:ext uri="{BB962C8B-B14F-4D97-AF65-F5344CB8AC3E}">
        <p14:creationId xmlns:p14="http://schemas.microsoft.com/office/powerpoint/2010/main" val="42630676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smtClean="0">
                <a:solidFill>
                  <a:schemeClr val="bg1"/>
                </a:solidFill>
                <a:latin typeface="Work Sans Medium" pitchFamily="2" charset="77"/>
              </a:rPr>
              <a:t>Diagrama de Clases</a:t>
            </a:r>
            <a:endParaRPr lang="es-CO" b="1" dirty="0">
              <a:solidFill>
                <a:schemeClr val="bg1"/>
              </a:solidFill>
              <a:latin typeface="Work Sans Medium" pitchFamily="2" charset="77"/>
            </a:endParaRPr>
          </a:p>
        </p:txBody>
      </p:sp>
      <p:pic>
        <p:nvPicPr>
          <p:cNvPr id="4" name="Imagen 3">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6893" y="2248173"/>
            <a:ext cx="8709796" cy="4040787"/>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65600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smtClean="0">
                <a:solidFill>
                  <a:schemeClr val="bg1"/>
                </a:solidFill>
                <a:latin typeface="Work Sans Medium" pitchFamily="2" charset="77"/>
              </a:rPr>
              <a:t>Diagrama de Despliegue</a:t>
            </a:r>
            <a:endParaRPr lang="es-CO" b="1" dirty="0">
              <a:solidFill>
                <a:schemeClr val="bg1"/>
              </a:solidFill>
              <a:latin typeface="Work Sans Medium" pitchFamily="2" charset="77"/>
            </a:endParaRPr>
          </a:p>
        </p:txBody>
      </p:sp>
      <p:pic>
        <p:nvPicPr>
          <p:cNvPr id="3" name="Imagen 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6228" y="1824270"/>
            <a:ext cx="9262530" cy="4843237"/>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9372684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smtClean="0">
                <a:solidFill>
                  <a:schemeClr val="bg1"/>
                </a:solidFill>
                <a:latin typeface="Work Sans Medium" pitchFamily="2" charset="77"/>
              </a:rPr>
              <a:t>Prototipo</a:t>
            </a:r>
            <a:endParaRPr lang="es-CO" b="1" dirty="0">
              <a:solidFill>
                <a:schemeClr val="bg1"/>
              </a:solidFill>
              <a:latin typeface="Work Sans Medium" pitchFamily="2" charset="77"/>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a:hlinkClick r:id="rId3"/>
          </p:cNvPr>
          <p:cNvPicPr>
            <a:picLocks noChangeAspect="1"/>
          </p:cNvPicPr>
          <p:nvPr/>
        </p:nvPicPr>
        <p:blipFill>
          <a:blip r:embed="rId4"/>
          <a:stretch>
            <a:fillRect/>
          </a:stretch>
        </p:blipFill>
        <p:spPr>
          <a:xfrm>
            <a:off x="3000085" y="1597292"/>
            <a:ext cx="6087325" cy="5077534"/>
          </a:xfrm>
          <a:prstGeom prst="rect">
            <a:avLst/>
          </a:prstGeom>
        </p:spPr>
      </p:pic>
    </p:spTree>
    <p:extLst>
      <p:ext uri="{BB962C8B-B14F-4D97-AF65-F5344CB8AC3E}">
        <p14:creationId xmlns:p14="http://schemas.microsoft.com/office/powerpoint/2010/main" val="17094977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4"/>
              </a:rPr>
              <a:t>Levantamiento </a:t>
            </a:r>
            <a:r>
              <a:rPr lang="es-ES" sz="1400" dirty="0">
                <a:latin typeface="Work Sans Light" pitchFamily="2" charset="77"/>
                <a:hlinkClick r:id="rId4"/>
              </a:rPr>
              <a:t>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7"/>
              </a:rPr>
              <a:t>Diagrama Casos de Uso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8"/>
              </a:rPr>
              <a:t>Casos de Uso Extendido</a:t>
            </a:r>
            <a:endParaRPr lang="es-ES" sz="1400" dirty="0" smtClean="0">
              <a:latin typeface="Work Sans Light" pitchFamily="2" charset="77"/>
            </a:endParaRPr>
          </a:p>
          <a:p>
            <a:pPr marL="171450" indent="-171450">
              <a:buFont typeface="Arial" panose="020B0604020202020204" pitchFamily="34" charset="0"/>
              <a:buChar char="•"/>
            </a:pPr>
            <a:r>
              <a:rPr lang="es-ES" sz="1400" dirty="0" smtClean="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smtClean="0">
                <a:latin typeface="Work Sans Light" pitchFamily="2" charset="77"/>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smtClean="0">
                <a:latin typeface="Work Sans Light" pitchFamily="2" charset="77"/>
                <a:hlinkClick r:id="rId10"/>
              </a:rPr>
              <a:t>Fichas Técnicas</a:t>
            </a:r>
            <a:endParaRPr lang="es-MX" sz="1400" dirty="0" smtClean="0">
              <a:latin typeface="Work Sans Light" pitchFamily="2" charset="77"/>
            </a:endParaRPr>
          </a:p>
          <a:p>
            <a:pPr marL="285750" indent="-285750">
              <a:buFont typeface="Arial" panose="020B0604020202020204" pitchFamily="34" charset="0"/>
              <a:buChar char="•"/>
            </a:pPr>
            <a:r>
              <a:rPr lang="es-MX" sz="1400" dirty="0" smtClean="0">
                <a:latin typeface="Work Sans Light" pitchFamily="2" charset="77"/>
                <a:hlinkClick r:id="rId11"/>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smtClean="0">
                <a:latin typeface="Work Sans Light" pitchFamily="2" charset="77"/>
                <a:hlinkClick r:id="rId12"/>
              </a:rPr>
              <a:t>Diagrama de </a:t>
            </a:r>
            <a:r>
              <a:rPr lang="es-MX" sz="1400" dirty="0" smtClean="0">
                <a:latin typeface="Work Sans Light" pitchFamily="2" charset="77"/>
                <a:hlinkClick r:id="rId12"/>
              </a:rPr>
              <a:t>Clases</a:t>
            </a:r>
            <a:endParaRPr lang="es-MX" sz="1400" dirty="0">
              <a:latin typeface="Work Sans Light" pitchFamily="2" charset="77"/>
            </a:endParaRPr>
          </a:p>
          <a:p>
            <a:pPr marL="285750" indent="-285750">
              <a:buFont typeface="Arial" panose="020B0604020202020204" pitchFamily="34" charset="0"/>
              <a:buChar char="•"/>
            </a:pPr>
            <a:r>
              <a:rPr lang="es-MX" sz="1400" dirty="0" smtClean="0">
                <a:latin typeface="Work Sans Light" pitchFamily="2" charset="77"/>
                <a:hlinkClick r:id="rId13"/>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smtClean="0">
                <a:latin typeface="Work Sans Light" pitchFamily="2" charset="77"/>
                <a:hlinkClick r:id="rId14"/>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a:t>
            </a:r>
            <a:r>
              <a:rPr lang="es-MX" sz="1400" dirty="0" smtClean="0">
                <a:latin typeface="Work Sans Light" pitchFamily="2" charset="77"/>
              </a:rPr>
              <a:t>Pruebas</a:t>
            </a: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a:t>
            </a:r>
            <a:r>
              <a:rPr lang="es-MX" sz="1400" dirty="0" smtClean="0">
                <a:latin typeface="Work Sans Light" pitchFamily="2" charset="77"/>
              </a:rPr>
              <a:t>BBDD</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smtClean="0">
                  <a:solidFill>
                    <a:srgbClr val="38AA00"/>
                  </a:solidFill>
                  <a:latin typeface="Work Sans Light" pitchFamily="2" charset="77"/>
                </a:rPr>
                <a:t>Quinto </a:t>
              </a:r>
              <a:r>
                <a:rPr lang="es-CO" sz="1800" b="1" dirty="0">
                  <a:solidFill>
                    <a:srgbClr val="38AA00"/>
                  </a:solidFill>
                  <a:latin typeface="Work Sans Light" pitchFamily="2" charset="77"/>
                </a:rPr>
                <a:t>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a:t>
            </a:r>
            <a:r>
              <a:rPr lang="es-MX" sz="1400" smtClean="0">
                <a:latin typeface="Work Sans Light" pitchFamily="2" charset="77"/>
              </a:rPr>
              <a:t>– Servidor </a:t>
            </a:r>
            <a:r>
              <a:rPr lang="es-MX" sz="1400" dirty="0" smtClean="0">
                <a:latin typeface="Work Sans Light" pitchFamily="2" charset="77"/>
              </a:rPr>
              <a:t>Externo</a:t>
            </a:r>
            <a:endParaRPr lang="es-MX" sz="1400" dirty="0">
              <a:latin typeface="Work Sans Light" pitchFamily="2" charset="77"/>
            </a:endParaRPr>
          </a:p>
        </p:txBody>
      </p:sp>
      <p:pic>
        <p:nvPicPr>
          <p:cNvPr id="27" name="Imagen 2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TaskMaster Pro</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smtClean="0">
                <a:solidFill>
                  <a:schemeClr val="bg1"/>
                </a:solidFill>
                <a:effectLst>
                  <a:outerShdw blurRad="38100" dist="38100" dir="2700000" algn="tl">
                    <a:srgbClr val="000000">
                      <a:alpha val="43137"/>
                    </a:srgbClr>
                  </a:outerShdw>
                </a:effectLst>
                <a:latin typeface="Work Sans Light" pitchFamily="2" charset="77"/>
              </a:rPr>
              <a:t>Garcia Salazar Johan Felipe</a:t>
            </a:r>
            <a:endParaRPr lang="es-ES" sz="20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2000" dirty="0" smtClean="0">
                <a:solidFill>
                  <a:schemeClr val="bg1"/>
                </a:solidFill>
                <a:effectLst>
                  <a:outerShdw blurRad="38100" dist="38100" dir="2700000" algn="tl">
                    <a:srgbClr val="000000">
                      <a:alpha val="43137"/>
                    </a:srgbClr>
                  </a:outerShdw>
                </a:effectLst>
                <a:latin typeface="Work Sans Light" pitchFamily="2" charset="77"/>
              </a:rPr>
              <a:t>Garzón Perea Andrés Julián</a:t>
            </a:r>
            <a:endParaRPr lang="es-ES" sz="20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2000" dirty="0" smtClean="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smtClean="0">
                <a:solidFill>
                  <a:schemeClr val="bg1"/>
                </a:solidFill>
                <a:effectLst>
                  <a:outerShdw blurRad="38100" dist="38100" dir="2700000" algn="tl">
                    <a:srgbClr val="000000">
                      <a:alpha val="43137"/>
                    </a:srgbClr>
                  </a:outerShdw>
                </a:effectLst>
                <a:latin typeface="Work Sans Light" pitchFamily="2" charset="77"/>
              </a:rPr>
            </a:br>
            <a:r>
              <a:rPr lang="es-ES" sz="2000" dirty="0" smtClean="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smtClean="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Segundo </a:t>
            </a:r>
            <a:r>
              <a:rPr lang="es-ES" sz="1600" b="1" dirty="0">
                <a:solidFill>
                  <a:schemeClr val="bg1"/>
                </a:solidFill>
                <a:effectLst>
                  <a:outerShdw blurRad="38100" dist="38100" dir="2700000" algn="tl">
                    <a:srgbClr val="000000">
                      <a:alpha val="43137"/>
                    </a:srgbClr>
                  </a:outerShdw>
                </a:effectLst>
                <a:latin typeface="Work Sans Light" pitchFamily="2" charset="77"/>
              </a:rPr>
              <a:t>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t>
            </a:r>
            <a:r>
              <a:rPr lang="es-ES" sz="1600" b="1" dirty="0" smtClean="0">
                <a:solidFill>
                  <a:schemeClr val="bg1"/>
                </a:solidFill>
                <a:effectLst>
                  <a:outerShdw blurRad="38100" dist="38100" dir="2700000" algn="tl">
                    <a:srgbClr val="000000">
                      <a:alpha val="43137"/>
                    </a:srgbClr>
                  </a:outerShdw>
                </a:effectLst>
                <a:latin typeface="Work Sans Light" pitchFamily="2" charset="77"/>
              </a:rPr>
              <a:t>Diego Casallas</a:t>
            </a:r>
            <a:endParaRPr lang="es-ES" sz="1600" b="1"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a:t>
            </a:r>
            <a:r>
              <a:rPr lang="es-ES" sz="1600" b="1" dirty="0" smtClean="0">
                <a:solidFill>
                  <a:schemeClr val="bg1"/>
                </a:solidFill>
                <a:effectLst>
                  <a:outerShdw blurRad="38100" dist="38100" dir="2700000" algn="tl">
                    <a:srgbClr val="000000">
                      <a:alpha val="43137"/>
                    </a:srgbClr>
                  </a:outerShdw>
                </a:effectLst>
                <a:latin typeface="Work Sans Light" pitchFamily="2" charset="77"/>
              </a:rPr>
              <a:t>11 </a:t>
            </a:r>
            <a:r>
              <a:rPr lang="es-ES" sz="1600" b="1" dirty="0">
                <a:solidFill>
                  <a:schemeClr val="bg1"/>
                </a:solidFill>
                <a:effectLst>
                  <a:outerShdw blurRad="38100" dist="38100" dir="2700000" algn="tl">
                    <a:srgbClr val="000000">
                      <a:alpha val="43137"/>
                    </a:srgbClr>
                  </a:outerShdw>
                </a:effectLst>
                <a:latin typeface="Work Sans Light" pitchFamily="2" charset="77"/>
              </a:rPr>
              <a:t>de </a:t>
            </a:r>
            <a:r>
              <a:rPr lang="es-ES" sz="1600" b="1" dirty="0" smtClean="0">
                <a:solidFill>
                  <a:schemeClr val="bg1"/>
                </a:solidFill>
                <a:effectLst>
                  <a:outerShdw blurRad="38100" dist="38100" dir="2700000" algn="tl">
                    <a:srgbClr val="000000">
                      <a:alpha val="43137"/>
                    </a:srgbClr>
                  </a:outerShdw>
                </a:effectLst>
                <a:latin typeface="Work Sans Light" pitchFamily="2" charset="77"/>
              </a:rPr>
              <a:t>septiembre </a:t>
            </a:r>
            <a:r>
              <a:rPr lang="es-ES" sz="1600" b="1" dirty="0">
                <a:solidFill>
                  <a:schemeClr val="bg1"/>
                </a:solidFill>
                <a:effectLst>
                  <a:outerShdw blurRad="38100" dist="38100" dir="2700000" algn="tl">
                    <a:srgbClr val="000000">
                      <a:alpha val="43137"/>
                    </a:srgbClr>
                  </a:outerShdw>
                </a:effectLst>
                <a:latin typeface="Work Sans Light" pitchFamily="2" charset="77"/>
              </a:rPr>
              <a:t>de </a:t>
            </a:r>
            <a:r>
              <a:rPr lang="es-ES" sz="1600" b="1" dirty="0" smtClean="0">
                <a:solidFill>
                  <a:schemeClr val="bg1"/>
                </a:solidFill>
                <a:effectLst>
                  <a:outerShdw blurRad="38100" dist="38100" dir="2700000" algn="tl">
                    <a:srgbClr val="000000">
                      <a:alpha val="43137"/>
                    </a:srgbClr>
                  </a:outerShdw>
                </a:effectLst>
                <a:latin typeface="Work Sans Light" pitchFamily="2" charset="77"/>
              </a:rPr>
              <a:t>2024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74332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489240"/>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1229844"/>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smtClean="0">
                <a:solidFill>
                  <a:schemeClr val="bg1"/>
                </a:solidFill>
                <a:latin typeface="Work Sans Medium" pitchFamily="2" charset="77"/>
              </a:rPr>
              <a:t>TaskMaster Pro</a:t>
            </a:r>
            <a:endParaRPr lang="es-CO" b="1" dirty="0">
              <a:solidFill>
                <a:schemeClr val="bg1"/>
              </a:solidFill>
              <a:latin typeface="Work Sans Medium"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1688110"/>
            <a:ext cx="5193613" cy="4401205"/>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Alcance</a:t>
            </a:r>
          </a:p>
          <a:p>
            <a:pPr marL="514350" indent="-514350">
              <a:buFont typeface="+mj-lt"/>
              <a:buAutoNum type="arabicPeriod"/>
            </a:pPr>
            <a:r>
              <a:rPr lang="es-CO" sz="2800" b="1" dirty="0" smtClean="0">
                <a:solidFill>
                  <a:srgbClr val="FFF5EA"/>
                </a:solidFill>
                <a:latin typeface="Work Sans Light" pitchFamily="2" charset="77"/>
              </a:rPr>
              <a:t>Ficha Técnica</a:t>
            </a:r>
            <a:endParaRPr lang="es-CO" sz="2800" b="1" dirty="0" smtClean="0">
              <a:solidFill>
                <a:srgbClr val="FFF5EA"/>
              </a:solidFill>
              <a:latin typeface="Work Sans Light" pitchFamily="2" charset="77"/>
            </a:endParaRPr>
          </a:p>
          <a:p>
            <a:pPr marL="514350" indent="-514350">
              <a:buFont typeface="+mj-lt"/>
              <a:buAutoNum type="arabicPeriod"/>
            </a:pPr>
            <a:r>
              <a:rPr lang="es-CO" sz="2800" b="1" dirty="0" smtClean="0">
                <a:solidFill>
                  <a:srgbClr val="FFF5EA"/>
                </a:solidFill>
                <a:latin typeface="Work Sans Light" pitchFamily="2" charset="77"/>
              </a:rPr>
              <a:t>Estimación de Costos</a:t>
            </a:r>
            <a:endParaRPr lang="es-CO" sz="2800" b="1" dirty="0" smtClean="0">
              <a:solidFill>
                <a:srgbClr val="FFF5EA"/>
              </a:solidFill>
              <a:latin typeface="Work Sans Light" pitchFamily="2" charset="77"/>
            </a:endParaRPr>
          </a:p>
          <a:p>
            <a:pPr marL="514350" indent="-514350">
              <a:buFont typeface="+mj-lt"/>
              <a:buAutoNum type="arabicPeriod"/>
            </a:pPr>
            <a:r>
              <a:rPr lang="es-CO" sz="2800" b="1" dirty="0" smtClean="0">
                <a:solidFill>
                  <a:srgbClr val="FFF5EA"/>
                </a:solidFill>
                <a:latin typeface="Work Sans Light" pitchFamily="2" charset="77"/>
              </a:rPr>
              <a:t>Diagrama de </a:t>
            </a:r>
            <a:r>
              <a:rPr lang="es-CO" sz="2800" b="1" dirty="0" smtClean="0">
                <a:solidFill>
                  <a:srgbClr val="FFF5EA"/>
                </a:solidFill>
                <a:latin typeface="Work Sans Light" pitchFamily="2" charset="77"/>
              </a:rPr>
              <a:t>Clases</a:t>
            </a:r>
            <a:endParaRPr lang="es-CO" sz="2800" b="1" dirty="0" smtClean="0">
              <a:solidFill>
                <a:srgbClr val="FFF5EA"/>
              </a:solidFill>
              <a:latin typeface="Work Sans Light" pitchFamily="2" charset="77"/>
            </a:endParaRPr>
          </a:p>
          <a:p>
            <a:pPr marL="514350" indent="-514350">
              <a:buFont typeface="+mj-lt"/>
              <a:buAutoNum type="arabicPeriod"/>
            </a:pPr>
            <a:r>
              <a:rPr lang="es-CO" sz="2800" b="1" dirty="0" smtClean="0">
                <a:solidFill>
                  <a:srgbClr val="FFF5EA"/>
                </a:solidFill>
                <a:latin typeface="Work Sans Light" pitchFamily="2" charset="77"/>
              </a:rPr>
              <a:t>Diagrama de Despliegue</a:t>
            </a:r>
          </a:p>
          <a:p>
            <a:pPr marL="514350" indent="-514350">
              <a:buFont typeface="+mj-lt"/>
              <a:buAutoNum type="arabicPeriod"/>
            </a:pPr>
            <a:r>
              <a:rPr lang="es-CO" sz="2800" b="1" dirty="0" smtClean="0">
                <a:solidFill>
                  <a:srgbClr val="FFF5EA"/>
                </a:solidFill>
                <a:latin typeface="Work Sans Light" pitchFamily="2" charset="77"/>
              </a:rPr>
              <a:t>Prototipo</a:t>
            </a:r>
            <a:endParaRPr lang="es-CO" sz="2800" b="1" dirty="0">
              <a:solidFill>
                <a:srgbClr val="FFF5EA"/>
              </a:solidFill>
              <a:latin typeface="Work Sans Light" pitchFamily="2" charset="77"/>
            </a:endParaRPr>
          </a:p>
          <a:p>
            <a:pPr marL="514350" indent="-514350">
              <a:buFont typeface="+mj-lt"/>
              <a:buAutoNum type="arabicPeriod"/>
            </a:pPr>
            <a:r>
              <a:rPr lang="es-CO" sz="2800" b="1" dirty="0">
                <a:solidFill>
                  <a:srgbClr val="FFF5EA"/>
                </a:solidFill>
                <a:latin typeface="Work Sans Light" pitchFamily="2" charset="77"/>
              </a:rPr>
              <a:t>Entregables Trimestre</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smtClean="0">
                <a:latin typeface="Work Sans Light" pitchFamily="2" charset="77"/>
              </a:rPr>
              <a:t>El SENA, en el centro CEET es </a:t>
            </a:r>
            <a:r>
              <a:rPr lang="es-MX" dirty="0">
                <a:latin typeface="Work Sans Light" pitchFamily="2" charset="77"/>
              </a:rPr>
              <a:t>una organización educativa que ofrece formación gratuita con programas técnicos, tecnológicos y </a:t>
            </a:r>
            <a:r>
              <a:rPr lang="es-MX" dirty="0" smtClean="0">
                <a:latin typeface="Work Sans Light" pitchFamily="2" charset="77"/>
              </a:rPr>
              <a:t>complementarios enfocados a las ramas de estudio de electricidad, electrónica y telecomunicaciones.</a:t>
            </a:r>
            <a:endParaRPr lang="es-MX" dirty="0">
              <a:latin typeface="Work Sans Light" pitchFamily="2" charset="77"/>
            </a:endParaRPr>
          </a:p>
          <a:p>
            <a:endParaRPr lang="es-MX" dirty="0">
              <a:latin typeface="Work Sans Light" pitchFamily="2" charset="77"/>
            </a:endParaRPr>
          </a:p>
          <a:p>
            <a:r>
              <a:rPr lang="es-MX" dirty="0">
                <a:latin typeface="Work Sans Light" pitchFamily="2" charset="77"/>
              </a:rPr>
              <a:t>A partir de las actividades de levantamiento de </a:t>
            </a:r>
            <a:r>
              <a:rPr lang="es-MX" dirty="0" smtClean="0">
                <a:latin typeface="Work Sans Light" pitchFamily="2" charset="77"/>
              </a:rPr>
              <a:t>información </a:t>
            </a:r>
            <a:r>
              <a:rPr lang="es-MX" dirty="0" smtClean="0">
                <a:latin typeface="Work Sans Light" pitchFamily="2" charset="77"/>
                <a:hlinkClick r:id="rId2"/>
              </a:rPr>
              <a:t>(entrevista, encuesta, análisis de competencia y observación) </a:t>
            </a:r>
            <a:r>
              <a:rPr lang="es-MX" dirty="0" smtClean="0">
                <a:latin typeface="Work Sans Light" pitchFamily="2" charset="77"/>
              </a:rPr>
              <a:t>realizadas </a:t>
            </a:r>
            <a:r>
              <a:rPr lang="es-MX" dirty="0">
                <a:latin typeface="Work Sans Light" pitchFamily="2" charset="77"/>
              </a:rPr>
              <a:t>en esta organización, se obtuvo como resultado la identificación de una problemática </a:t>
            </a:r>
            <a:r>
              <a:rPr lang="es-MX" dirty="0" smtClean="0">
                <a:latin typeface="Work Sans Light" pitchFamily="2" charset="77"/>
              </a:rPr>
              <a:t>en </a:t>
            </a:r>
            <a:r>
              <a:rPr lang="es-MX" dirty="0">
                <a:latin typeface="Work Sans Light" pitchFamily="2" charset="77"/>
              </a:rPr>
              <a:t>la </a:t>
            </a:r>
            <a:r>
              <a:rPr lang="es-MX" dirty="0" smtClean="0">
                <a:latin typeface="Work Sans Light" pitchFamily="2" charset="77"/>
              </a:rPr>
              <a:t>gestión y ejecución </a:t>
            </a:r>
            <a:r>
              <a:rPr lang="es-MX" dirty="0">
                <a:latin typeface="Work Sans Light" pitchFamily="2" charset="77"/>
              </a:rPr>
              <a:t>de proyectos </a:t>
            </a:r>
            <a:r>
              <a:rPr lang="es-MX" dirty="0" smtClean="0">
                <a:latin typeface="Work Sans Light" pitchFamily="2" charset="77"/>
              </a:rPr>
              <a:t>de los aprendices, que se desarrollan dentro del ciclo del conocimiento de manera grupal en los programas que ofrece el centro (CEET). Esto </a:t>
            </a:r>
            <a:r>
              <a:rPr lang="es-MX" dirty="0">
                <a:latin typeface="Work Sans Light" pitchFamily="2" charset="77"/>
              </a:rPr>
              <a:t>debido a que la forma de organizar, repartir, entregar y monitorear los avances de las actividades o entregables de </a:t>
            </a:r>
            <a:r>
              <a:rPr lang="es-MX" dirty="0" smtClean="0">
                <a:latin typeface="Work Sans Light" pitchFamily="2" charset="77"/>
              </a:rPr>
              <a:t>estos proyectos </a:t>
            </a:r>
            <a:r>
              <a:rPr lang="es-MX" dirty="0">
                <a:latin typeface="Work Sans Light" pitchFamily="2" charset="77"/>
              </a:rPr>
              <a:t>no es </a:t>
            </a:r>
            <a:r>
              <a:rPr lang="es-MX" dirty="0" smtClean="0">
                <a:latin typeface="Work Sans Light" pitchFamily="2" charset="77"/>
              </a:rPr>
              <a:t>óptima ni centralizada </a:t>
            </a:r>
            <a:r>
              <a:rPr lang="es-MX" dirty="0">
                <a:latin typeface="Work Sans Light" pitchFamily="2" charset="77"/>
              </a:rPr>
              <a:t>y puede causar retraso en </a:t>
            </a:r>
            <a:r>
              <a:rPr lang="es-MX" dirty="0" smtClean="0">
                <a:latin typeface="Work Sans Light" pitchFamily="2" charset="77"/>
              </a:rPr>
              <a:t>la presentación de </a:t>
            </a:r>
            <a:r>
              <a:rPr lang="es-MX" dirty="0">
                <a:latin typeface="Work Sans Light" pitchFamily="2" charset="77"/>
              </a:rPr>
              <a:t>resultados o el no cumplimiento de objetivos propuestos</a:t>
            </a:r>
            <a:r>
              <a:rPr lang="es-MX" dirty="0" smtClean="0">
                <a:latin typeface="Work Sans Light" pitchFamily="2" charset="77"/>
              </a:rPr>
              <a:t>.</a:t>
            </a:r>
            <a:br>
              <a:rPr lang="es-MX" dirty="0" smtClean="0">
                <a:latin typeface="Work Sans Light" pitchFamily="2" charset="77"/>
              </a:rPr>
            </a:b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b="1" dirty="0" smtClean="0">
                <a:latin typeface="Work Sans Light" pitchFamily="2" charset="77"/>
              </a:rPr>
              <a:t>Pregunta Problema</a:t>
            </a:r>
            <a:br>
              <a:rPr lang="es-MX" b="1" dirty="0" smtClean="0">
                <a:latin typeface="Work Sans Light" pitchFamily="2" charset="77"/>
              </a:rPr>
            </a:br>
            <a:endParaRPr lang="es-MX" b="1" dirty="0">
              <a:latin typeface="Work Sans Light" pitchFamily="2" charset="77"/>
            </a:endParaRPr>
          </a:p>
          <a:p>
            <a:r>
              <a:rPr lang="es-MX" dirty="0" smtClean="0">
                <a:latin typeface="Work Sans Light" pitchFamily="2" charset="77"/>
              </a:rPr>
              <a:t>¿</a:t>
            </a:r>
            <a:r>
              <a:rPr lang="es-MX" dirty="0">
                <a:latin typeface="Work Sans Light" pitchFamily="2" charset="77"/>
              </a:rPr>
              <a:t>Cómo </a:t>
            </a:r>
            <a:r>
              <a:rPr lang="es-MX" dirty="0" smtClean="0">
                <a:latin typeface="Work Sans Light" pitchFamily="2" charset="77"/>
              </a:rPr>
              <a:t>optimizar la gestión, organización y presentación de proyectos, para mejorar la productividad y colaboración entre los aprendices del CEET?</a:t>
            </a:r>
            <a:endParaRPr lang="es-MX" dirty="0">
              <a:latin typeface="Work Sans Light" pitchFamily="2" charset="77"/>
            </a:endParaRP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smtClean="0">
                <a:latin typeface="Work Sans Light" pitchFamily="2" charset="77"/>
              </a:rPr>
              <a:t>Analizar, diseñar, desarrollar e implementar </a:t>
            </a:r>
            <a:r>
              <a:rPr lang="es-MX" dirty="0">
                <a:latin typeface="Work Sans Light" pitchFamily="2" charset="77"/>
              </a:rPr>
              <a:t>un sistema de información web de gestión de proyectos y actividades para el seguimiento, apoyo y desarrollo </a:t>
            </a:r>
            <a:r>
              <a:rPr lang="es-MX" dirty="0" smtClean="0">
                <a:latin typeface="Work Sans Light" pitchFamily="2" charset="77"/>
              </a:rPr>
              <a:t>de los </a:t>
            </a:r>
            <a:r>
              <a:rPr lang="es-MX" dirty="0">
                <a:latin typeface="Work Sans Light" pitchFamily="2" charset="77"/>
              </a:rPr>
              <a:t>proyectos formativos </a:t>
            </a:r>
            <a:r>
              <a:rPr lang="es-MX" dirty="0" smtClean="0">
                <a:latin typeface="Work Sans Light" pitchFamily="2" charset="77"/>
              </a:rPr>
              <a:t>de </a:t>
            </a:r>
            <a:r>
              <a:rPr lang="es-MX" dirty="0">
                <a:latin typeface="Work Sans Light" pitchFamily="2" charset="77"/>
              </a:rPr>
              <a:t>los aprendices del </a:t>
            </a:r>
            <a:r>
              <a:rPr lang="es-MX" dirty="0" smtClean="0">
                <a:latin typeface="Work Sans Light" pitchFamily="2" charset="77"/>
              </a:rPr>
              <a:t>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smtClean="0">
                <a:latin typeface="Work Sans Light" pitchFamily="2" charset="77"/>
              </a:rPr>
              <a:t>Gestionar </a:t>
            </a:r>
            <a:r>
              <a:rPr lang="es-MX" dirty="0">
                <a:latin typeface="Work Sans Light" pitchFamily="2" charset="77"/>
              </a:rPr>
              <a:t>usuarios y roles de la </a:t>
            </a:r>
            <a:r>
              <a:rPr lang="es-MX" dirty="0" smtClean="0">
                <a:latin typeface="Work Sans Light" pitchFamily="2" charset="77"/>
              </a:rPr>
              <a:t>plataforma.</a:t>
            </a:r>
          </a:p>
          <a:p>
            <a:pPr marL="285750" indent="-285750">
              <a:buFont typeface="Arial" panose="020B0604020202020204" pitchFamily="34" charset="0"/>
              <a:buChar char="•"/>
            </a:pPr>
            <a:r>
              <a:rPr lang="es-MX" dirty="0" smtClean="0">
                <a:latin typeface="Work Sans Light" pitchFamily="2" charset="77"/>
              </a:rPr>
              <a:t>Implementar funcionalidades básicas de gestión de proyectos.</a:t>
            </a:r>
          </a:p>
          <a:p>
            <a:pPr marL="285750" indent="-285750">
              <a:buFont typeface="Arial" panose="020B0604020202020204" pitchFamily="34" charset="0"/>
              <a:buChar char="•"/>
            </a:pPr>
            <a:r>
              <a:rPr lang="es-MX" dirty="0" smtClean="0">
                <a:latin typeface="Work Sans Light" pitchFamily="2" charset="77"/>
              </a:rPr>
              <a:t>Optimizar </a:t>
            </a:r>
            <a:r>
              <a:rPr lang="es-MX" dirty="0">
                <a:latin typeface="Work Sans Light" pitchFamily="2" charset="77"/>
              </a:rPr>
              <a:t>la gestión de </a:t>
            </a:r>
            <a:r>
              <a:rPr lang="es-MX" dirty="0" smtClean="0">
                <a:latin typeface="Work Sans Light" pitchFamily="2" charset="77"/>
              </a:rPr>
              <a:t>tareas.</a:t>
            </a:r>
            <a:endParaRPr lang="es-MX" dirty="0">
              <a:latin typeface="Work Sans Light" pitchFamily="2" charset="77"/>
            </a:endParaRPr>
          </a:p>
          <a:p>
            <a:pPr marL="285750" indent="-285750">
              <a:buFont typeface="Arial" panose="020B0604020202020204" pitchFamily="34" charset="0"/>
              <a:buChar char="•"/>
            </a:pPr>
            <a:r>
              <a:rPr lang="es-MX" dirty="0" smtClean="0">
                <a:latin typeface="Work Sans Light" pitchFamily="2" charset="77"/>
              </a:rPr>
              <a:t>Facilitar </a:t>
            </a:r>
            <a:r>
              <a:rPr lang="es-MX" dirty="0">
                <a:latin typeface="Work Sans Light" pitchFamily="2" charset="77"/>
              </a:rPr>
              <a:t>la comunicación y colaboración de </a:t>
            </a:r>
            <a:r>
              <a:rPr lang="es-MX" dirty="0" smtClean="0">
                <a:latin typeface="Work Sans Light" pitchFamily="2" charset="77"/>
              </a:rPr>
              <a:t>los aprendices en el proyecto.</a:t>
            </a:r>
          </a:p>
          <a:p>
            <a:pPr marL="285750" indent="-285750">
              <a:buFont typeface="Arial" panose="020B0604020202020204" pitchFamily="34" charset="0"/>
              <a:buChar char="•"/>
            </a:pPr>
            <a:r>
              <a:rPr lang="es-MX" dirty="0">
                <a:latin typeface="Work Sans Light" pitchFamily="2" charset="77"/>
              </a:rPr>
              <a:t>Gestionar la personalización </a:t>
            </a:r>
            <a:r>
              <a:rPr lang="es-MX" dirty="0" smtClean="0">
                <a:latin typeface="Work Sans Light" pitchFamily="2" charset="77"/>
              </a:rPr>
              <a:t>de los proyectos.</a:t>
            </a:r>
            <a:endParaRPr lang="es-MX" dirty="0">
              <a:latin typeface="Work Sans Light" pitchFamily="2" charset="77"/>
            </a:endParaRPr>
          </a:p>
          <a:p>
            <a:pPr marL="285750" indent="-285750">
              <a:buFont typeface="Arial" panose="020B0604020202020204" pitchFamily="34" charset="0"/>
              <a:buChar char="•"/>
            </a:pPr>
            <a:r>
              <a:rPr lang="es-MX" dirty="0" smtClean="0">
                <a:latin typeface="Work Sans Light" pitchFamily="2" charset="77"/>
              </a:rPr>
              <a:t>Registrar </a:t>
            </a:r>
            <a:r>
              <a:rPr lang="es-MX" dirty="0">
                <a:latin typeface="Work Sans Light" pitchFamily="2" charset="77"/>
              </a:rPr>
              <a:t>y reportar los tiempos dedicados a </a:t>
            </a:r>
            <a:r>
              <a:rPr lang="es-MX" dirty="0" smtClean="0">
                <a:latin typeface="Work Sans Light" pitchFamily="2" charset="77"/>
              </a:rPr>
              <a:t>tareas.</a:t>
            </a:r>
          </a:p>
        </p:txBody>
      </p:sp>
    </p:spTree>
    <p:extLst>
      <p:ext uri="{BB962C8B-B14F-4D97-AF65-F5344CB8AC3E}">
        <p14:creationId xmlns:p14="http://schemas.microsoft.com/office/powerpoint/2010/main" val="591205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a:t>
            </a:r>
            <a:r>
              <a:rPr lang="es-MX" dirty="0" smtClean="0">
                <a:latin typeface="Work Sans Light" pitchFamily="2" charset="77"/>
              </a:rPr>
              <a:t>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a:t>
            </a:r>
            <a:r>
              <a:rPr lang="es-MX" dirty="0" smtClean="0">
                <a:latin typeface="Work Sans Light" pitchFamily="2" charset="77"/>
              </a:rPr>
              <a:t>mejora </a:t>
            </a:r>
            <a:r>
              <a:rPr lang="es-MX" dirty="0">
                <a:latin typeface="Work Sans Light" pitchFamily="2" charset="77"/>
              </a:rPr>
              <a:t>en los resultados, mayor </a:t>
            </a:r>
            <a:r>
              <a:rPr lang="es-MX" dirty="0" smtClean="0">
                <a:latin typeface="Work Sans Light" pitchFamily="2" charset="77"/>
              </a:rPr>
              <a:t>productividad, organización y información centralizada. </a:t>
            </a:r>
            <a:r>
              <a:rPr lang="es-MX" dirty="0">
                <a:latin typeface="Work Sans Light" pitchFamily="2" charset="77"/>
              </a:rPr>
              <a:t>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a:t>
            </a:r>
            <a:r>
              <a:rPr lang="es-MX" dirty="0" smtClean="0">
                <a:latin typeface="Work Sans Light" pitchFamily="2" charset="77"/>
              </a:rPr>
              <a:t>de los aprendices, </a:t>
            </a:r>
            <a:r>
              <a:rPr lang="es-MX" dirty="0">
                <a:latin typeface="Work Sans Light" pitchFamily="2" charset="77"/>
              </a:rPr>
              <a:t>pretendiendo generar una optimización de los procesos y mayor facilidad </a:t>
            </a:r>
            <a:r>
              <a:rPr lang="es-MX" dirty="0" smtClean="0">
                <a:latin typeface="Work Sans Light" pitchFamily="2" charset="77"/>
              </a:rPr>
              <a:t>a </a:t>
            </a:r>
            <a:r>
              <a:rPr lang="es-MX" dirty="0">
                <a:latin typeface="Work Sans Light" pitchFamily="2" charset="77"/>
              </a:rPr>
              <a:t>la hora de </a:t>
            </a:r>
            <a:r>
              <a:rPr lang="es-MX" dirty="0" smtClean="0">
                <a:latin typeface="Work Sans Light" pitchFamily="2" charset="77"/>
              </a:rPr>
              <a:t>realizar sus </a:t>
            </a:r>
            <a:r>
              <a:rPr lang="es-MX" dirty="0">
                <a:latin typeface="Work Sans Light" pitchFamily="2" charset="77"/>
              </a:rPr>
              <a:t>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438228"/>
            <a:ext cx="11447293" cy="3693319"/>
          </a:xfrm>
          <a:prstGeom prst="rect">
            <a:avLst/>
          </a:prstGeom>
          <a:noFill/>
        </p:spPr>
        <p:txBody>
          <a:bodyPr wrap="square" rtlCol="0">
            <a:spAutoFit/>
          </a:bodyPr>
          <a:lstStyle/>
          <a:p>
            <a:r>
              <a:rPr lang="es-MX" dirty="0">
                <a:latin typeface="Work Sans Light" pitchFamily="2" charset="77"/>
              </a:rPr>
              <a:t>Las funcionalidades principales con las que contará el software será: Gestionar proyectos (Crear, editar, eliminar, asignación de tareas, establecimiento de plazos y visualización del progreso), brindará comunicación y colaboración entre los integrantes del grupo por medio de comentarios</a:t>
            </a:r>
            <a:r>
              <a:rPr lang="es-MX" dirty="0" smtClean="0">
                <a:latin typeface="Work Sans Light" pitchFamily="2" charset="77"/>
              </a:rPr>
              <a:t>, mensajes, </a:t>
            </a:r>
            <a:r>
              <a:rPr lang="es-MX" dirty="0">
                <a:latin typeface="Work Sans Light" pitchFamily="2" charset="77"/>
              </a:rPr>
              <a:t>notificaciones, etc. Tener un seguimiento de </a:t>
            </a:r>
            <a:r>
              <a:rPr lang="es-MX" dirty="0" smtClean="0">
                <a:latin typeface="Work Sans Light" pitchFamily="2" charset="77"/>
              </a:rPr>
              <a:t>tiempos </a:t>
            </a:r>
            <a:r>
              <a:rPr lang="es-MX" dirty="0">
                <a:latin typeface="Work Sans Light" pitchFamily="2" charset="77"/>
              </a:rPr>
              <a:t>para llevar un registro del tiempo dedicado a cada tarea, la seguridad y control de acceso que debe tener cada proyecto para permitir o denegar quien puede acceder a que información e integración con herramientas de servicio en la nube (Google </a:t>
            </a:r>
            <a:r>
              <a:rPr lang="es-MX" dirty="0" smtClean="0">
                <a:latin typeface="Work Sans Light" pitchFamily="2" charset="77"/>
              </a:rPr>
              <a:t>Drive o </a:t>
            </a:r>
            <a:r>
              <a:rPr lang="es-MX" dirty="0">
                <a:latin typeface="Work Sans Light" pitchFamily="2" charset="77"/>
              </a:rPr>
              <a:t>OneDrive) Con la finalidad de mantener toda la información del proyecto accesible y organizada en un solo lugar.</a:t>
            </a:r>
          </a:p>
          <a:p>
            <a:r>
              <a:rPr lang="es-MX" dirty="0" smtClean="0">
                <a:latin typeface="Work Sans Light" pitchFamily="2" charset="77"/>
              </a:rPr>
              <a:t/>
            </a:r>
            <a:br>
              <a:rPr lang="es-MX" dirty="0" smtClean="0">
                <a:latin typeface="Work Sans Light" pitchFamily="2" charset="77"/>
              </a:rPr>
            </a:br>
            <a:r>
              <a:rPr lang="es-MX" dirty="0" smtClean="0">
                <a:latin typeface="Work Sans Light" pitchFamily="2" charset="77"/>
              </a:rPr>
              <a:t>Por </a:t>
            </a:r>
            <a:r>
              <a:rPr lang="es-MX" dirty="0">
                <a:latin typeface="Work Sans Light" pitchFamily="2" charset="77"/>
              </a:rPr>
              <a:t>otra parte, no tendrá implementaciones de IA como asistentes virtuales por su complejidad, ni sistema de recompensas o logros por el cumplimiento de tareas o realización de otros procesos dentro del software y por ultimo tampoco se considerará el software multilenguaje, inicialmente solo tendrá soporte en el idioma español.</a:t>
            </a:r>
          </a:p>
          <a:p>
            <a:endParaRPr lang="es-MX" dirty="0">
              <a:latin typeface="Work Sans Light" pitchFamily="2" charset="77"/>
            </a:endParaRPr>
          </a:p>
          <a:p>
            <a:endParaRPr lang="es-MX"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49793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smtClean="0">
                <a:solidFill>
                  <a:schemeClr val="tx1">
                    <a:lumMod val="95000"/>
                    <a:lumOff val="5000"/>
                  </a:schemeClr>
                </a:solidFill>
                <a:latin typeface="Work Sans Medium" pitchFamily="2" charset="77"/>
              </a:rPr>
              <a:t>Alcance de Tecnología</a:t>
            </a:r>
            <a:endParaRPr lang="es-CO" b="1" dirty="0">
              <a:solidFill>
                <a:schemeClr val="tx1">
                  <a:lumMod val="95000"/>
                  <a:lumOff val="5000"/>
                </a:schemeClr>
              </a:solidFill>
              <a:latin typeface="Work Sans Medium" pitchFamily="2" charset="77"/>
            </a:endParaRPr>
          </a:p>
        </p:txBody>
      </p:sp>
      <p:sp>
        <p:nvSpPr>
          <p:cNvPr id="6" name="CuadroTexto 5">
            <a:extLst>
              <a:ext uri="{FF2B5EF4-FFF2-40B4-BE49-F238E27FC236}">
                <a16:creationId xmlns:a16="http://schemas.microsoft.com/office/drawing/2014/main" id="{AF636D40-6663-725B-8E0D-34BDB07692AF}"/>
              </a:ext>
            </a:extLst>
          </p:cNvPr>
          <p:cNvSpPr txBox="1"/>
          <p:nvPr/>
        </p:nvSpPr>
        <p:spPr>
          <a:xfrm>
            <a:off x="456236" y="1424311"/>
            <a:ext cx="11447293" cy="5632311"/>
          </a:xfrm>
          <a:prstGeom prst="rect">
            <a:avLst/>
          </a:prstGeom>
          <a:noFill/>
        </p:spPr>
        <p:txBody>
          <a:bodyPr wrap="square" rtlCol="0">
            <a:spAutoFit/>
          </a:bodyPr>
          <a:lstStyle/>
          <a:p>
            <a:r>
              <a:rPr lang="es-MX" dirty="0">
                <a:latin typeface="Work Sans Light" pitchFamily="2" charset="77"/>
              </a:rPr>
              <a:t>Algunas De las tecnologías y herramientas a utilizar para el desarrollo de este proyecto serán: </a:t>
            </a:r>
            <a:r>
              <a:rPr lang="es-MX" dirty="0" smtClean="0">
                <a:latin typeface="Work Sans Light" pitchFamily="2" charset="77"/>
              </a:rPr>
              <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•Lenguajes </a:t>
            </a:r>
            <a:r>
              <a:rPr lang="es-MX" dirty="0">
                <a:latin typeface="Work Sans Light" pitchFamily="2" charset="77"/>
              </a:rPr>
              <a:t>de Programación: HTML, CSS, JavaScript (para el </a:t>
            </a:r>
            <a:r>
              <a:rPr lang="es-MX" dirty="0" err="1">
                <a:latin typeface="Work Sans Light" pitchFamily="2" charset="77"/>
              </a:rPr>
              <a:t>frontend</a:t>
            </a:r>
            <a:r>
              <a:rPr lang="es-MX" dirty="0">
                <a:latin typeface="Work Sans Light" pitchFamily="2" charset="77"/>
              </a:rPr>
              <a:t>), y un lenguaje </a:t>
            </a:r>
            <a:r>
              <a:rPr lang="es-MX" dirty="0" err="1">
                <a:latin typeface="Work Sans Light" pitchFamily="2" charset="77"/>
              </a:rPr>
              <a:t>backend</a:t>
            </a:r>
            <a:r>
              <a:rPr lang="es-MX" dirty="0">
                <a:latin typeface="Work Sans Light" pitchFamily="2" charset="77"/>
              </a:rPr>
              <a:t> como Python, Ruby ,</a:t>
            </a:r>
            <a:r>
              <a:rPr lang="es-MX" dirty="0" smtClean="0">
                <a:latin typeface="Work Sans Light" pitchFamily="2" charset="77"/>
              </a:rPr>
              <a:t>Node.js y PHP.</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a:t>
            </a:r>
            <a:r>
              <a:rPr lang="es-MX" dirty="0" err="1" smtClean="0">
                <a:latin typeface="Work Sans Light" pitchFamily="2" charset="77"/>
              </a:rPr>
              <a:t>Frameworks</a:t>
            </a:r>
            <a:r>
              <a:rPr lang="es-MX" dirty="0" smtClean="0">
                <a:latin typeface="Work Sans Light" pitchFamily="2" charset="77"/>
              </a:rPr>
              <a:t> </a:t>
            </a:r>
            <a:r>
              <a:rPr lang="es-MX" dirty="0">
                <a:latin typeface="Work Sans Light" pitchFamily="2" charset="77"/>
              </a:rPr>
              <a:t>Web: Para el desarrollo del </a:t>
            </a:r>
            <a:r>
              <a:rPr lang="es-MX" dirty="0" err="1">
                <a:latin typeface="Work Sans Light" pitchFamily="2" charset="77"/>
              </a:rPr>
              <a:t>backend</a:t>
            </a:r>
            <a:r>
              <a:rPr lang="es-MX" dirty="0">
                <a:latin typeface="Work Sans Light" pitchFamily="2" charset="77"/>
              </a:rPr>
              <a:t>, sea considerará el uso de </a:t>
            </a:r>
            <a:r>
              <a:rPr lang="es-MX" dirty="0" err="1">
                <a:latin typeface="Work Sans Light" pitchFamily="2" charset="77"/>
              </a:rPr>
              <a:t>frameworks</a:t>
            </a:r>
            <a:r>
              <a:rPr lang="es-MX" dirty="0">
                <a:latin typeface="Work Sans Light" pitchFamily="2" charset="77"/>
              </a:rPr>
              <a:t> como Django (Python), Ruby </a:t>
            </a:r>
            <a:r>
              <a:rPr lang="es-MX" dirty="0" err="1">
                <a:latin typeface="Work Sans Light" pitchFamily="2" charset="77"/>
              </a:rPr>
              <a:t>on</a:t>
            </a:r>
            <a:r>
              <a:rPr lang="es-MX" dirty="0">
                <a:latin typeface="Work Sans Light" pitchFamily="2" charset="77"/>
              </a:rPr>
              <a:t> </a:t>
            </a:r>
            <a:r>
              <a:rPr lang="es-MX" dirty="0" err="1">
                <a:latin typeface="Work Sans Light" pitchFamily="2" charset="77"/>
              </a:rPr>
              <a:t>Rails</a:t>
            </a:r>
            <a:r>
              <a:rPr lang="es-MX" dirty="0">
                <a:latin typeface="Work Sans Light" pitchFamily="2" charset="77"/>
              </a:rPr>
              <a:t> (Ruby</a:t>
            </a:r>
            <a:r>
              <a:rPr lang="es-MX" dirty="0" smtClean="0">
                <a:latin typeface="Work Sans Light" pitchFamily="2" charset="77"/>
              </a:rPr>
              <a:t>), </a:t>
            </a:r>
            <a:r>
              <a:rPr lang="es-MX" dirty="0">
                <a:latin typeface="Work Sans Light" pitchFamily="2" charset="77"/>
              </a:rPr>
              <a:t>Express.js (Node.js</a:t>
            </a:r>
            <a:r>
              <a:rPr lang="es-MX" dirty="0" smtClean="0">
                <a:latin typeface="Work Sans Light" pitchFamily="2" charset="77"/>
              </a:rPr>
              <a:t>) Y </a:t>
            </a:r>
            <a:r>
              <a:rPr lang="es-MX" dirty="0" err="1" smtClean="0">
                <a:latin typeface="Work Sans Light" pitchFamily="2" charset="77"/>
              </a:rPr>
              <a:t>Laravel</a:t>
            </a:r>
            <a:r>
              <a:rPr lang="es-MX" dirty="0" smtClean="0">
                <a:latin typeface="Work Sans Light" pitchFamily="2" charset="77"/>
              </a:rPr>
              <a:t> (PHP). Para el </a:t>
            </a:r>
            <a:r>
              <a:rPr lang="es-MX" dirty="0" err="1" smtClean="0">
                <a:latin typeface="Work Sans Light" pitchFamily="2" charset="77"/>
              </a:rPr>
              <a:t>frontend</a:t>
            </a:r>
            <a:r>
              <a:rPr lang="es-MX" dirty="0" smtClean="0">
                <a:latin typeface="Work Sans Light" pitchFamily="2" charset="77"/>
              </a:rPr>
              <a:t> el de </a:t>
            </a:r>
            <a:r>
              <a:rPr lang="es-MX" dirty="0" err="1" smtClean="0">
                <a:latin typeface="Work Sans Light" pitchFamily="2" charset="77"/>
              </a:rPr>
              <a:t>boostrap</a:t>
            </a:r>
            <a:r>
              <a:rPr lang="es-MX" dirty="0" smtClean="0">
                <a:latin typeface="Work Sans Light" pitchFamily="2" charset="77"/>
              </a:rPr>
              <a:t> (CSS).</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•Bases </a:t>
            </a:r>
            <a:r>
              <a:rPr lang="es-MX" dirty="0">
                <a:latin typeface="Work Sans Light" pitchFamily="2" charset="77"/>
              </a:rPr>
              <a:t>de Datos: Para almacenar datos, se pueden utilizar bases de datos </a:t>
            </a:r>
            <a:r>
              <a:rPr lang="es-MX" dirty="0" err="1">
                <a:latin typeface="Work Sans Light" pitchFamily="2" charset="77"/>
              </a:rPr>
              <a:t>NoSQL</a:t>
            </a:r>
            <a:r>
              <a:rPr lang="es-MX" dirty="0">
                <a:latin typeface="Work Sans Light" pitchFamily="2" charset="77"/>
              </a:rPr>
              <a:t> como </a:t>
            </a:r>
            <a:r>
              <a:rPr lang="es-MX" dirty="0" err="1" smtClean="0">
                <a:latin typeface="Work Sans Light" pitchFamily="2" charset="77"/>
              </a:rPr>
              <a:t>MongoDB</a:t>
            </a:r>
            <a:r>
              <a:rPr lang="es-MX" dirty="0" smtClean="0">
                <a:latin typeface="Work Sans Light" pitchFamily="2" charset="77"/>
              </a:rPr>
              <a:t> o </a:t>
            </a:r>
            <a:r>
              <a:rPr lang="es-MX" dirty="0" err="1" smtClean="0">
                <a:latin typeface="Work Sans Light" pitchFamily="2" charset="77"/>
              </a:rPr>
              <a:t>MySQL</a:t>
            </a:r>
            <a:r>
              <a:rPr lang="es-MX" dirty="0" smtClean="0">
                <a:latin typeface="Work Sans Light" pitchFamily="2" charset="77"/>
              </a:rPr>
              <a:t> como  </a:t>
            </a:r>
            <a:r>
              <a:rPr lang="es-MX" dirty="0" err="1" smtClean="0">
                <a:latin typeface="Work Sans Light" pitchFamily="2" charset="77"/>
              </a:rPr>
              <a:t>MySQL</a:t>
            </a:r>
            <a:r>
              <a:rPr lang="es-MX" dirty="0" smtClean="0">
                <a:latin typeface="Work Sans Light" pitchFamily="2" charset="77"/>
              </a:rPr>
              <a:t> </a:t>
            </a:r>
            <a:r>
              <a:rPr lang="es-MX" dirty="0" err="1" smtClean="0">
                <a:latin typeface="Work Sans Light" pitchFamily="2" charset="77"/>
              </a:rPr>
              <a:t>Workench</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Desarrollo: </a:t>
            </a:r>
            <a:r>
              <a:rPr lang="es-MX" dirty="0" err="1">
                <a:latin typeface="Work Sans Light" pitchFamily="2" charset="77"/>
              </a:rPr>
              <a:t>Git</a:t>
            </a:r>
            <a:r>
              <a:rPr lang="es-MX" dirty="0">
                <a:latin typeface="Work Sans Light" pitchFamily="2" charset="77"/>
              </a:rPr>
              <a:t> para control de versiones, y entornos de desarrollo integrados (</a:t>
            </a:r>
            <a:r>
              <a:rPr lang="es-MX" dirty="0" err="1">
                <a:latin typeface="Work Sans Light" pitchFamily="2" charset="77"/>
              </a:rPr>
              <a:t>IDEs</a:t>
            </a:r>
            <a:r>
              <a:rPr lang="es-MX" dirty="0">
                <a:latin typeface="Work Sans Light" pitchFamily="2" charset="77"/>
              </a:rPr>
              <a:t>) como Visual Studio Code</a:t>
            </a:r>
            <a:r>
              <a:rPr lang="es-MX" dirty="0" smtClean="0">
                <a:latin typeface="Work Sans Light" pitchFamily="2" charset="77"/>
              </a:rPr>
              <a:t>.</a:t>
            </a:r>
            <a:br>
              <a:rPr lang="es-MX" dirty="0" smtClean="0">
                <a:latin typeface="Work Sans Light" pitchFamily="2" charset="77"/>
              </a:rPr>
            </a:br>
            <a:endParaRPr lang="es-MX" dirty="0">
              <a:latin typeface="Work Sans Light" pitchFamily="2" charset="77"/>
            </a:endParaRPr>
          </a:p>
          <a:p>
            <a:r>
              <a:rPr lang="es-MX" dirty="0" smtClean="0">
                <a:latin typeface="Work Sans Light" pitchFamily="2" charset="77"/>
              </a:rPr>
              <a:t>•Herramientas </a:t>
            </a:r>
            <a:r>
              <a:rPr lang="es-MX" dirty="0">
                <a:latin typeface="Work Sans Light" pitchFamily="2" charset="77"/>
              </a:rPr>
              <a:t>de Despliegue: Para desplegar la aplicación, utilizar servicios de alojamiento en la nube como AWS, </a:t>
            </a:r>
            <a:r>
              <a:rPr lang="es-MX" dirty="0" err="1">
                <a:latin typeface="Work Sans Light" pitchFamily="2" charset="77"/>
              </a:rPr>
              <a:t>Heroku</a:t>
            </a:r>
            <a:r>
              <a:rPr lang="es-MX" dirty="0">
                <a:latin typeface="Work Sans Light" pitchFamily="2" charset="77"/>
              </a:rPr>
              <a:t> o </a:t>
            </a:r>
            <a:r>
              <a:rPr lang="es-MX" dirty="0" err="1">
                <a:latin typeface="Work Sans Light" pitchFamily="2" charset="77"/>
              </a:rPr>
              <a:t>DigitalOcean</a:t>
            </a:r>
            <a:r>
              <a:rPr lang="es-MX" dirty="0">
                <a:latin typeface="Work Sans Light" pitchFamily="2" charset="77"/>
              </a:rPr>
              <a:t>.</a:t>
            </a:r>
          </a:p>
          <a:p>
            <a:endParaRPr lang="es-MX" dirty="0">
              <a:latin typeface="Work Sans Light" pitchFamily="2" charset="77"/>
            </a:endParaRPr>
          </a:p>
          <a:p>
            <a:r>
              <a:rPr lang="es-MX" dirty="0">
                <a:latin typeface="Work Sans Light" pitchFamily="2" charset="77"/>
              </a:rPr>
              <a:t>El equipo de desarrollo de este proyecto está conformado por 4 aprendices y el tiempo requerido para la completitud del proyecto será de 15 meses, por ende, las funcionalidades y limitaciones expuestas </a:t>
            </a:r>
          </a:p>
          <a:p>
            <a:endParaRPr lang="es-CO" dirty="0">
              <a:latin typeface="Work Sans Light" pitchFamily="2" charset="77"/>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423471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4868</TotalTime>
  <Words>1084</Words>
  <Application>Microsoft Office PowerPoint</Application>
  <PresentationFormat>Panorámica</PresentationFormat>
  <Paragraphs>89</Paragraphs>
  <Slides>16</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16</vt:i4>
      </vt:variant>
    </vt:vector>
  </HeadingPairs>
  <TitlesOfParts>
    <vt:vector size="23"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Presentación de PowerPoint</vt:lpstr>
      <vt:lpstr>Ficha Técnica</vt:lpstr>
      <vt:lpstr>Estimación de Costos</vt:lpstr>
      <vt:lpstr>Diagrama de Clases</vt:lpstr>
      <vt:lpstr>Diagrama de Despliegue</vt:lpstr>
      <vt:lpstr>Prototipo</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Lenovo</cp:lastModifiedBy>
  <cp:revision>125</cp:revision>
  <dcterms:created xsi:type="dcterms:W3CDTF">2020-10-01T23:51:28Z</dcterms:created>
  <dcterms:modified xsi:type="dcterms:W3CDTF">2024-09-21T00:11:43Z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